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sldIdLst>
    <p:sldId id="859" r:id="rId3"/>
    <p:sldId id="1089" r:id="rId4"/>
    <p:sldId id="1090" r:id="rId5"/>
    <p:sldId id="1126" r:id="rId6"/>
    <p:sldId id="1127" r:id="rId7"/>
    <p:sldId id="1128" r:id="rId8"/>
    <p:sldId id="1092" r:id="rId9"/>
    <p:sldId id="1093" r:id="rId10"/>
    <p:sldId id="1101" r:id="rId11"/>
    <p:sldId id="1102" r:id="rId12"/>
    <p:sldId id="1103" r:id="rId13"/>
    <p:sldId id="1105" r:id="rId14"/>
    <p:sldId id="1107" r:id="rId15"/>
    <p:sldId id="1108" r:id="rId16"/>
    <p:sldId id="1129" r:id="rId17"/>
    <p:sldId id="1130" r:id="rId18"/>
    <p:sldId id="1109" r:id="rId19"/>
    <p:sldId id="1115" r:id="rId20"/>
    <p:sldId id="1113" r:id="rId21"/>
    <p:sldId id="1114" r:id="rId22"/>
    <p:sldId id="1112" r:id="rId23"/>
    <p:sldId id="1116" r:id="rId24"/>
    <p:sldId id="1131" r:id="rId25"/>
    <p:sldId id="1132" r:id="rId26"/>
    <p:sldId id="1119" r:id="rId27"/>
    <p:sldId id="1133" r:id="rId28"/>
    <p:sldId id="1118" r:id="rId29"/>
    <p:sldId id="1123" r:id="rId30"/>
    <p:sldId id="1146" r:id="rId31"/>
    <p:sldId id="1135" r:id="rId32"/>
    <p:sldId id="1117" r:id="rId33"/>
    <p:sldId id="1120" r:id="rId34"/>
    <p:sldId id="1144" r:id="rId35"/>
    <p:sldId id="1121" r:id="rId36"/>
    <p:sldId id="1122" r:id="rId37"/>
    <p:sldId id="1124" r:id="rId38"/>
    <p:sldId id="1125" r:id="rId39"/>
    <p:sldId id="1145" r:id="rId40"/>
    <p:sldId id="1136" r:id="rId41"/>
    <p:sldId id="1137" r:id="rId42"/>
    <p:sldId id="1138" r:id="rId43"/>
    <p:sldId id="1134" r:id="rId44"/>
    <p:sldId id="1139" r:id="rId45"/>
    <p:sldId id="1140" r:id="rId46"/>
    <p:sldId id="1141" r:id="rId47"/>
    <p:sldId id="1142" r:id="rId48"/>
    <p:sldId id="1143" r:id="rId4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1.png"/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40.png"/><Relationship Id="rId1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54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原子结构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与性质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原子结构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1052736"/>
          <a:ext cx="11521280" cy="4626487"/>
        </p:xfrm>
        <a:graphic>
          <a:graphicData uri="http://schemas.openxmlformats.org/drawingml/2006/table">
            <a:tbl>
              <a:tblPr firstRow="1" firstCol="1" bandRow="1"/>
              <a:tblGrid>
                <a:gridCol w="1596853"/>
                <a:gridCol w="1427483"/>
                <a:gridCol w="8496944"/>
              </a:tblGrid>
              <a:tr h="44811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同主族元素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同主族元素自上而下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第一电离能逐渐减小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46" marR="5446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802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同主族元素原子的价层电子数相同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但自上而下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原子半径逐渐增大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原子核对外层电子的吸引作用逐渐减弱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失去电子的能力逐渐增强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元素的第一电离能逐渐减小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46" marR="5446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509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过渡元素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过渡元素的第一电离能的变化不太规则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同周期过渡元素中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随着元素原子核电荷数的增加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第一电离能略有增加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46" marR="5446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72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对过渡元素原子来说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增加的电子大部分排布在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原子核对外层电子的吸引作用变化不是太大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46" marR="5446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逐级电离能变化规律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原子的逐级电离能越来越大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失去电子时，首先失去的是能量最高的电子，故第一电离能较小，以后再失去的电子都是能量较低的电子，所需要的能量增多；同时，失去电子后，阳离子所带的正电荷对电子的吸引更强，从而使电离能越来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逐级电离能递增有突变现象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同一能层的电子，能量相差不大，从同一能层逐渐失去一个电子时，所需能量差别不是太大。从不同能层失去一个电子时，所需能量有很大的差距。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1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0533" y="852152"/>
            <a:ext cx="1428311" cy="384174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619469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240023"/>
                <a:gridCol w="1026296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不同元素的原子对键合电子吸引力的大小。元素的电负性越大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表示其原子对键合电子的吸引力越大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以氟的电负性为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和锂的电负性为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作为相对标准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计算得出其他元素的电负性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稀有气体元素未计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在元素周期表中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同周期从左到右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元素的电负性逐渐增大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同主族从上到下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元素的电负性逐渐减小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1591"/>
            <a:ext cx="11444910" cy="292150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根据核外电子的排布分区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核外电子排布式中最后填入电子的能级符号可将元素周期表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ⅠB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Ⅱ 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 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个区，而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ⅠB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Ⅱ 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个纵列的元素原子的核外电子因先填充满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能级而后再填充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能级而得名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区。</a:t>
            </a:r>
            <a:endParaRPr lang="zh-CN" altLang="en-US" dirty="0"/>
          </a:p>
        </p:txBody>
      </p:sp>
      <p:pic>
        <p:nvPicPr>
          <p:cNvPr id="4" name="要点1.EPS" descr="id:21474912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996" y="1512708"/>
            <a:ext cx="948690" cy="333375"/>
          </a:xfrm>
          <a:prstGeom prst="rect">
            <a:avLst/>
          </a:prstGeom>
        </p:spPr>
      </p:pic>
      <p:pic>
        <p:nvPicPr>
          <p:cNvPr id="5" name="24要点破.eps" descr="id:21474905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5994" y="792697"/>
            <a:ext cx="6665595" cy="575945"/>
          </a:xfrm>
          <a:prstGeom prst="rect">
            <a:avLst/>
          </a:prstGeom>
        </p:spPr>
      </p:pic>
      <p:pic>
        <p:nvPicPr>
          <p:cNvPr id="6" name="qs46.jpg" descr="id:2147490793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4581" y="4354083"/>
            <a:ext cx="3694545" cy="2117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各区价层电子的排布特点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2" y="1556792"/>
          <a:ext cx="11502991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37874"/>
                <a:gridCol w="4313622"/>
                <a:gridCol w="5751495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分区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元素位置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价层电子排布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 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Ⅲ 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Ⅶ 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Ⅲ 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Ⅶ 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 B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镧系及锕系元素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根据元素金属性与非金属性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金属元素和非金属元素的分界线为沿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之间所画的一条连线，非金属性较强的元素处于元素周期表的右上角位置，金属性较强的元素处于元素周期表的左下角位置。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区的元素全部是金属元素。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区的元素除氢外，也全部是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s47.jpg" descr="id:214749080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13694" y="3717032"/>
            <a:ext cx="516183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元素周期表中族和分区的关系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的电子数＝族序数。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的电子数＝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的电子数＝族序数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族部分元素除外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≤[(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时，则为第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族元素。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全充满，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的电子数＝族序数。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某基态原子的电子排布式为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，该元素在元素周期表中的位置和分区分别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 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 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95" y="5870947"/>
            <a:ext cx="1046020" cy="4232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78" y="4171789"/>
            <a:ext cx="999732" cy="409339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1489959" y="5734997"/>
            <a:ext cx="103506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0397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由原子的电子排布式为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该元素原子核外共有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为第四周期元素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价层电子排布式为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区元素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位于第四周期第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若某元素原子处于能量最低状态时，原子的最外层电子数为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，价层电子数为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，下列关于该元素的叙述正确的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该元素原子的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层可能有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该元素处于元素周期表中第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该元素位于元素周期表的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该元素基态原子的价层电子排布式为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653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元素原子处于能量最低状态时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原子的最外层电子数为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说明该元素的最外层电子排布式为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价层电子数为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则说明该元素基态原子的价层电子排布式为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据此分析。该元素基态原子的价层电子排布式为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层上排有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该元素基态原子的价层电子排布式为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该元素处于元素周期表中第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该元素位于元素周期表的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78" y="836712"/>
            <a:ext cx="999732" cy="4093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05" y="4240454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449369" y="4104504"/>
            <a:ext cx="1035067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原子结构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与元素周期表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元素周期律、元素周期系和元素周期表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元素性质随着相对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递增发生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周期性的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03446"/>
            <a:ext cx="1536380" cy="461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718"/>
            <a:ext cx="11485848" cy="2862322"/>
          </a:xfrm>
          <a:solidFill>
            <a:srgbClr val="E3F2E7"/>
          </a:solidFill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5" name="25GH456.eps" descr="id:21474908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58902" y="1249883"/>
            <a:ext cx="5343728" cy="2181270"/>
          </a:xfrm>
          <a:prstGeom prst="rect">
            <a:avLst/>
          </a:prstGeom>
        </p:spPr>
      </p:pic>
      <p:pic>
        <p:nvPicPr>
          <p:cNvPr id="6" name="名师点拨.eps" descr="id:21474908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70178"/>
            <a:ext cx="154051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电离能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、电负性及其应用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第一电离能变化规律的特殊性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43712" y="2060848"/>
          <a:ext cx="1150299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309780"/>
                <a:gridCol w="619321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族和第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ⅤA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族元素的第一电离能比同周期的相邻元素都高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当原子核外电子排布在能量相等的轨道上形成全空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、半满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和全满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原子的能量较低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该元素具有较大的第一电离能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电离能的应用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比较元素金属性的强弱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一般情况下，元素的第一电离能越小，元素的金属性越强。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确定元素原子的核外电子层排布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由于电子是分层排布的，内层电子比外层电子难失去，因而元素的电离能会发生突变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740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确定元素的化合价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+mn-ea"/>
                    <a:cs typeface="Cambria Math" panose="02040503050406030204" pitchFamily="18" charset="0"/>
                  </a:rPr>
                  <a:t>≫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，即电离能在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之间发生突变，那么元素的原子易形成＋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价离子，并且主族元素的最高化合价为＋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或只有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。某元素的逐级电离能，若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价；若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价；若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74074"/>
              </a:xfrm>
              <a:blipFill rotWithShape="1">
                <a:blip r:embed="rId1"/>
                <a:stretch>
                  <a:fillRect l="-2" t="-20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电负性的应用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f343.jpg" descr="id:214749088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086259" y="1547837"/>
            <a:ext cx="6017895" cy="4689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图为元素周期表中短周期的一部分，下列说法不正确的是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气态氢化物的稳定性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元素基态原子的简化电子排布式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2717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229" y="890790"/>
            <a:ext cx="1167995" cy="376726"/>
          </a:xfrm>
          <a:prstGeom prst="rect">
            <a:avLst/>
          </a:prstGeom>
        </p:spPr>
      </p:pic>
      <p:pic>
        <p:nvPicPr>
          <p:cNvPr id="5" name="hxxb07.jpg" descr="id:21474909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15486" y="1844824"/>
            <a:ext cx="1456055" cy="1456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种元素均为短周期元素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根据元素在元素周期表中的位置可知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u="wavy" baseline="30000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核外电子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排布相同的粒子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核电荷数越大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半径越小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主族元素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电子层数越多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同周期元素从左到右电负性逐渐增大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同主族元素从上到下电负性呈减小趋势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元素的非金属性越强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形成的气态氢化物越稳定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则形成的气态氢化物的稳定性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原子序数为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核外电子排布式为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简化电子排布式为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78" y="836712"/>
            <a:ext cx="999732" cy="409339"/>
          </a:xfrm>
          <a:prstGeom prst="rect">
            <a:avLst/>
          </a:prstGeom>
        </p:spPr>
      </p:pic>
      <p:pic>
        <p:nvPicPr>
          <p:cNvPr id="4" name="箭头右下.eps" descr="id:21474909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1295" y="1988841"/>
            <a:ext cx="350674" cy="288032"/>
          </a:xfrm>
          <a:prstGeom prst="rect">
            <a:avLst/>
          </a:prstGeom>
        </p:spPr>
      </p:pic>
      <p:pic>
        <p:nvPicPr>
          <p:cNvPr id="5" name="hxxb07.jpg" descr="id:214749090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743" y="1404829"/>
            <a:ext cx="1456055" cy="14560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05" y="5869206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449369" y="5733256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0602"/>
            <a:ext cx="11485848" cy="1130246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同周期元素从左到右电负性逐渐增大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同主族元素从上到下电负性逐渐减小。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092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3935" y="1055878"/>
            <a:ext cx="154051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嫦娥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五号月球探测器带回的月壤样品的元素分析结果如图。下列有关元素含量前六位的说法正确的是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位于元素周期表的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这六种元素中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电负性最大的是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2773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229" y="891136"/>
            <a:ext cx="1167995" cy="37672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09" y="4210416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1449369" y="4063838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pic>
        <p:nvPicPr>
          <p:cNvPr id="7" name="25gh457.jpg" descr="id:21474909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87294" y="1772816"/>
            <a:ext cx="3757839" cy="2499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Al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Si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是同周期元素，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Al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的核电荷数小于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Si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，原子半径：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Si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错误；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Mg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Ca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是同主族元素，同主族元素从上到下第一电离能逐渐减小，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错误；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Fe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位于元素周期表的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d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区，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C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错误；同周期元素从左到右电负性逐渐增大，同主族元素从上到下电负性逐渐减弱，由此可知六种元素中电负性最大的为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O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D</a:t>
            </a:r>
            <a:r>
              <a:rPr lang="zh-CN" altLang="en-US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正确。</a:t>
            </a:r>
            <a:endParaRPr lang="zh-CN" altLang="en-US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78" y="836712"/>
            <a:ext cx="999732" cy="409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随着元素原子的核电荷数的递增，每到出现碱金属，就开始建立一个新的电子层，随后最外层上的电子数逐渐增多，最后达到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个电子，出现稀有气体，形成一个周期，循环往复形成周期系。</a:t>
            </a:r>
            <a:endParaRPr lang="zh-CN" altLang="en-US" dirty="0"/>
          </a:p>
        </p:txBody>
      </p:sp>
      <p:pic>
        <p:nvPicPr>
          <p:cNvPr id="3" name="cc66.jpg" descr="id:2147490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14886" y="3197458"/>
            <a:ext cx="5554329" cy="210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4793"/>
            <a:ext cx="11485848" cy="2792239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第一电离能的比较方法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比较同一元素各级电离能大小关系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先从粒子所带电荷分析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再分析能层不同对电离能产生的影响。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不同元素电离能比较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先分析元素在元素周期表中的位置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再运用元素周期律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族和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族的反常。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0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1068731"/>
            <a:ext cx="164147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之间的关系规律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1.eps" descr="id:21474909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461993"/>
            <a:ext cx="1024890" cy="359410"/>
          </a:xfrm>
          <a:prstGeom prst="rect">
            <a:avLst/>
          </a:prstGeom>
        </p:spPr>
      </p:pic>
      <p:pic>
        <p:nvPicPr>
          <p:cNvPr id="5" name="24情境通.eps" descr="id:21474909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902" y="699465"/>
            <a:ext cx="5680710" cy="575945"/>
          </a:xfrm>
          <a:prstGeom prst="rect">
            <a:avLst/>
          </a:prstGeom>
        </p:spPr>
      </p:pic>
      <p:pic>
        <p:nvPicPr>
          <p:cNvPr id="6" name="cc68.jpg" descr="id:21474909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204864"/>
            <a:ext cx="5760536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五种短周期主族元素，原子序数依次增大。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的核外电子数等于其周期数，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气体溶于水显碱性，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的核外电子数等于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核外电子数之和，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同主族，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是同周期中非金属性最强的元素。下列说法正确的是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电子粒子有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形成的一种化合物可用于饮用水的消毒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三种元素组成的化合物的水溶液均显酸性</a:t>
            </a:r>
            <a:endParaRPr lang="zh-CN" altLang="en-US" dirty="0"/>
          </a:p>
        </p:txBody>
      </p:sp>
      <p:pic>
        <p:nvPicPr>
          <p:cNvPr id="3" name="24典例1.eps" descr="id:21474909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913" y="906080"/>
            <a:ext cx="111696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的核外电子数等于其周期数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气体溶于水显碱性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的核外电子数等于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核外电子数之和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是同周期中非金属性最强的元素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则其形成的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电子粒子有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有氧化性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可用于自来水消毒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电子层数越多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故离子半径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这三种元素可以形成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其溶液显碱性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509" y="4821164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449369" y="4674586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6" name="24解析.eps" descr="id:21474909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54325"/>
            <a:ext cx="855174" cy="304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递变性规律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三种元素位于周期表中如图所示位置，则有下列性质：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原子半径：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2.eps" descr="id:21474910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6488" y="871396"/>
            <a:ext cx="1024890" cy="359410"/>
          </a:xfrm>
          <a:prstGeom prst="rect">
            <a:avLst/>
          </a:prstGeom>
        </p:spPr>
      </p:pic>
      <p:pic>
        <p:nvPicPr>
          <p:cNvPr id="5" name="cc21.jpg" descr="id:2147491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2708920"/>
            <a:ext cx="1390201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相似性规律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同主族元素性质相似，如图中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相似，如图中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位置的元素性质可能相似，如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同周期相邻元素某些性质差别不大。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阴上阳下，序大径小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，即与稀有气体元素同周期的阴离子和下一周期的阳离子，两者具有相同的电子层结构，原子序数大者，粒子的半径小。如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endParaRPr lang="en-US" altLang="zh-CN" b="1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K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奇偶规律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元素周期表中，原子序数是奇数的主族元素，位于奇数族，主要化合价是奇数；原子序数是偶数的主族元素，位于偶数族，主要化合价是偶数。口诀为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奇序奇族奇价，偶序偶族偶价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为原子序数依次增大的四种短周期元素，其中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为金属元素，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为同一主族元素。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形成的最高价氧化物分别为甲、乙、丙。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的单质，丁是化合物。其转化关系如图所示，下列判断正确的是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属于氧化还原反应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属于非氧化还原反应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的离子半径比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的离子半径小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的非金属性强于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一定条件下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与甲反应生成丁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10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71396"/>
            <a:ext cx="1116965" cy="359410"/>
          </a:xfrm>
          <a:prstGeom prst="rect">
            <a:avLst/>
          </a:prstGeom>
        </p:spPr>
      </p:pic>
      <p:pic>
        <p:nvPicPr>
          <p:cNvPr id="4" name="hxxb08.jpg" descr="id:21474910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53629" y="2502227"/>
            <a:ext cx="5018098" cy="1421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44697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题中信息可知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为碳单质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丙为二氧化硅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在高温条件下碳与二氧化硅反应生成硅和一氧化碳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为硅、丁为一氧化碳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为氧气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碳与氧气在点燃条件下反应生成的甲为二氧化碳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镁在二氧化碳中燃烧生成碳和氧化镁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元素。反应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①②③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中均有元素的化合价发生变化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都是氧化还原反应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的离子为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的离子为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二者核外电子排布相同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的核电荷数小于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的半径大于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的半径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根据元素周期律可知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元素的非金属性越强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单质的氧化性越强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zh-CN" altLang="en-US" b="1" dirty="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的非金属性强于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碳可以和二氧化碳在高温条件下反应生成一氧化碳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44697"/>
              </a:xfrm>
              <a:blipFill rotWithShape="1">
                <a:blip r:embed="rId1"/>
                <a:stretch>
                  <a:fillRect l="-2" t="-1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hxxb08.jpg" descr="id:21474910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030" y="5457351"/>
            <a:ext cx="3770171" cy="10679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09" y="5659907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1449369" y="5513329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pic>
        <p:nvPicPr>
          <p:cNvPr id="7" name="24解析.eps" descr="id:21474910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496" y="954325"/>
            <a:ext cx="855174" cy="304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金属性强弱的判断方法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单质与水或非氧化性酸置换出氢的反应越容易发生，说明其金属性越强。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最高价氧化物对应水化物的碱性越强，说明其金属性越强。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金属间的置换反应：依据氧化还原反应的规律，金属甲能从金属乙的盐溶液里置换出乙，说明甲的金属性比乙强。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金属活动性顺序表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3.eps" descr="id:21474910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266" y="874036"/>
            <a:ext cx="1024890" cy="35941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4211757"/>
            <a:ext cx="7144818" cy="822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元素周期系形成的原因：元素原子核外电子排布的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周期性变化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中周期所含元素种类的变化规律：由于随着核电荷数的递增，电子在能级里的填充顺序遵循构造原理；元素周期系的周期不是单调的；每一周期里元素的数目并不总是一样多，而是随周期序数的递增逐渐增多，同时，金属元素的数目也逐渐增多。可以把元素周期系的周期发展形象地比喻成螺壳上的螺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元素周期表是呈现元素周期系的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。元素周期系只有一个，元素周期表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金属阳离子氧化性的强弱：阳离子的氧化性越强，对应金属的金属性就越弱。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原电池反应中的正负极：一般情况下，两金属同时作原电池的电极，作负极的金属的金属性较强。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元素第一电离能的大小：元素的第一电离能数值越小，元素的原子越易失去电子，元素的金属性越强。但元素的价层电子排布影响元素的第一电离能，如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为全充满状态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相对稳定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的第一电离能大于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的第一电离能。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元素的电负性越小，元素失电子能力越强，元素的金属性越强。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校四个化学兴趣小组分别设计实验比较元素的金属性或非金属性，其中正确的是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10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74036"/>
            <a:ext cx="1116965" cy="35941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038157"/>
          <a:ext cx="11502993" cy="2849665"/>
        </p:xfrm>
        <a:graphic>
          <a:graphicData uri="http://schemas.openxmlformats.org/drawingml/2006/table">
            <a:tbl>
              <a:tblPr firstRow="1" firstCol="1" bandRow="1"/>
              <a:tblGrid>
                <a:gridCol w="1070976"/>
                <a:gridCol w="3004200"/>
                <a:gridCol w="3543630"/>
                <a:gridCol w="3884187"/>
              </a:tblGrid>
              <a:tr h="569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选用试剂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片、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无明显现象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金属性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片、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溶液由黄色变为蓝色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金属性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溶液中有白色沉淀生成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非金属性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9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NaClO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HBr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溶液由无色变为黄色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非金属性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不能置换出铜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故铜的金属性强于银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铜不能置换出铁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只能将铁离子转化成亚铁离子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其最高价氧化物对应的水化物的酸性越强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应比较三氧化硫和硅酸、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HBrO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78" y="836712"/>
            <a:ext cx="999732" cy="4093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09" y="2563563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449369" y="2416985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332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非金属性强弱的判断方法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单质跟氢气化合的难易程度、条件及生成氢化物的稳定性：越容易跟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化合，生成的氢化物也就越稳定，氢化物的还原性也就越弱，说明其非金属性也就越强。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最高价氧化物对应的水化物的酸性越强，说明其非金属性越强。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非金属单质间的置换反应。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2KI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，说明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的非金属性大于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33211"/>
              </a:xfrm>
              <a:blipFill rotWithShape="1">
                <a:blip r:embed="rId1"/>
                <a:stretch>
                  <a:fillRect l="-2" t="-18" r="1" b="-29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4.eps" descr="id:2147491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266" y="880727"/>
            <a:ext cx="102489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元素的原子对应阴离子的还原性越强，元素的非金属性越弱。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元素第一电离能的数值越大，表明元素原子失电子的能力越弱，得电子的能力越强，元素的非金属性越强。但元素的价层电子排布影响元素的第一电离能，如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，但非金属性：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元素的电负性越大，元素得电子的能力越强，元素的非金属性越强。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化合物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的结构如图所示，其中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是原子序数依次增大的短周期主族元素，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同主族。下列说法错误的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XY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常温下是气体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简单离子半径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按照原子个数比为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形成的化合物具有强氧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化性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10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3935" y="871396"/>
            <a:ext cx="1116965" cy="359410"/>
          </a:xfrm>
          <a:prstGeom prst="rect">
            <a:avLst/>
          </a:prstGeom>
        </p:spPr>
      </p:pic>
      <p:pic>
        <p:nvPicPr>
          <p:cNvPr id="4" name="hxxb09.jpg" descr="id:21474911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2204864"/>
            <a:ext cx="2952328" cy="152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0213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是原子序数依次增大的短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该化合物中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个单键、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个双键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则可知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最外层均为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个单位正电荷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据此分析解答。</a:t>
            </a:r>
            <a:r>
              <a:rPr lang="zh-CN" altLang="zh-CN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XY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常温下是气体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电子层数相同时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核电荷数越大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故简单离子半径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同周期元素从左到右非金属性依次增强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同主族元素从上到下非金属性依次减弱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故非金属性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按照原子个数比为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形成的化合物为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具有强氧化性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78" y="836712"/>
            <a:ext cx="999732" cy="409339"/>
          </a:xfrm>
          <a:prstGeom prst="rect">
            <a:avLst/>
          </a:prstGeom>
        </p:spPr>
      </p:pic>
      <p:pic>
        <p:nvPicPr>
          <p:cNvPr id="4" name="hxxb09.jpg" descr="id:21474911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9502" y="908720"/>
            <a:ext cx="2952328" cy="15239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509" y="6032994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1449369" y="5886416"/>
            <a:ext cx="1035067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306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、第一电离能与金属性、非金属性的关系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比较电负性大小时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不考虑稀有气体元素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提分绝招.eps" descr="id:21474911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5906" y="877185"/>
            <a:ext cx="1581785" cy="359410"/>
          </a:xfrm>
          <a:prstGeom prst="rect">
            <a:avLst/>
          </a:prstGeom>
        </p:spPr>
      </p:pic>
      <p:pic>
        <p:nvPicPr>
          <p:cNvPr id="4" name="bt44.jpg" descr="id:214749113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934" y="1628800"/>
            <a:ext cx="4779610" cy="4454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构造原理与元素周期表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原子核外电子排布与周期的划分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2" y="1888212"/>
          <a:ext cx="1150299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359006"/>
                <a:gridCol w="1368152"/>
                <a:gridCol w="1512168"/>
                <a:gridCol w="3240360"/>
                <a:gridCol w="2448272"/>
                <a:gridCol w="1575032"/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周期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最外层电子排布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各周期增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加的能级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种数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最多容纳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电子数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cPr/>
                </a:tc>
                <a:tc v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2p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2p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3p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3p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4p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3d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4p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5p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4d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5p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六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6p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5d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6p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七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7s</a:t>
                      </a:r>
                      <a:r>
                        <a:rPr lang="en-US" sz="22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原子核外电子排布与主族的划分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3" y="1572814"/>
          <a:ext cx="11502989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760716"/>
                <a:gridCol w="920239"/>
                <a:gridCol w="920239"/>
                <a:gridCol w="1380359"/>
                <a:gridCol w="1380359"/>
                <a:gridCol w="1380359"/>
                <a:gridCol w="1380359"/>
                <a:gridCol w="1380359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族数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ⅢA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ⅣA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ⅤA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ⅥA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ⅦA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价层电子排布式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列数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价层电子数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粒子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半径的大小比较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粒子半径大小比较的常用方法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808078"/>
            <a:ext cx="1588693" cy="50093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2032855"/>
          <a:ext cx="11502992" cy="4549300"/>
        </p:xfrm>
        <a:graphic>
          <a:graphicData uri="http://schemas.openxmlformats.org/drawingml/2006/table">
            <a:tbl>
              <a:tblPr firstRow="1" firstCol="1" bandRow="1"/>
              <a:tblGrid>
                <a:gridCol w="566920"/>
                <a:gridCol w="2592288"/>
                <a:gridCol w="4248472"/>
                <a:gridCol w="4095312"/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粒子特点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比较方法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24804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同周期主族元素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核电荷数越大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电子的能层越多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半径越大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6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一般原子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一般电子的能层越多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1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核外电子排布相同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核电荷数越大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电子数和核电荷数均不同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通过电子数或核电荷数相同的粒子作参照物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029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同种元素的原子和离子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核外电子数越多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半径越大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价态越高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55" marR="4755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粒子半径大小比较的思路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一看层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：先看能层数，能层数越多，一般粒子半径越大。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二看核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：若能层数相同，则看核电荷数，核电荷数越大，粒子半径越小。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三看电子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：若能层数、核电荷数均相同，则看核外电子数，电子数多的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电离能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第一电离能的变化规律和原因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的数值大小主要取决于原子的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核电荷数、原子半径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原子的核外电子排布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知识点3.EPS" descr="id:21474911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2950" y="861095"/>
            <a:ext cx="1445895" cy="384175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43711" y="3188834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070975"/>
                <a:gridCol w="1512168"/>
                <a:gridCol w="8919849"/>
              </a:tblGrid>
              <a:tr h="150162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同周期元素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同周期元素从左到右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第一电离能整体呈增大趋势。每个周期的第一种元素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氢和碱金属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的第一电离能最小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最后一种元素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稀有气体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的第一电离能最大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29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同周期元素原子的电子层数相同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但随着核电荷数增大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原子核对外层电子的吸引作用增强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失去电子的能力逐渐减弱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元素的第一电离能整体呈增大趋势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858" marR="7858" marT="0" marB="0" anchor="ctr">
                    <a:lnL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7657</Words>
  <Application>WPS 演示</Application>
  <PresentationFormat>自定义</PresentationFormat>
  <Paragraphs>608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434</cp:revision>
  <dcterms:created xsi:type="dcterms:W3CDTF">2020-11-06T05:24:00Z</dcterms:created>
  <dcterms:modified xsi:type="dcterms:W3CDTF">2025-08-07T07:49:51Z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0D02EB9669A64EC082675D6B1892E748_12</vt:lpwstr>
  </property>
</Properties>
</file>